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18AE-F63A-45FD-B870-6FDB6E7CC204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979C-73E9-4C8F-9622-8EB37C2BF3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40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EBB2EA-7B5F-4F8C-913F-9E35B29EAB01}" type="datetimeFigureOut">
              <a:rPr lang="es-CO" smtClean="0"/>
              <a:t>28/08/2013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96AC6-AE05-406B-9CAD-AC9113F2A2EE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itante7.com/index.php/historias/172-atardece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lcolombiano.com/BancoConocimiento/P/paro_agrario_panorma_nacional_de_la_movilizacion_en_su_decimo_dia/paro_agrario_panorma_nacional_de_la_movilizacion_en_su_decimo_dia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en.wikipedia.org/wiki/Domain_Name_Syste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shingtonpost.com/blogs/the-switch/wp/2013/08/27/the-new-york-times-web-site-was-taken-down-by-dns-hijacking-heres-what-that-means/" TargetMode="External"/><Relationship Id="rId5" Type="http://schemas.openxmlformats.org/officeDocument/2006/relationships/hyperlink" Target="http://www.washingtonpost.com/business/technology/new-york-times-twitter-sites-still-having-problems-following-attack/2013/08/28/3709c2e8-0fd9-11e3-8cdd-bcdc09410972_story.html?hpid=z3" TargetMode="External"/><Relationship Id="rId4" Type="http://schemas.openxmlformats.org/officeDocument/2006/relationships/hyperlink" Target="http://www.washingtonpo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6000" dirty="0" smtClean="0"/>
              <a:t>Niveles de utilización de la estructura de la Pirámide Invertida.</a:t>
            </a:r>
            <a:endParaRPr lang="es-CO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b="1" dirty="0" smtClean="0"/>
              <a:t>Daniel Bustamante Castaño</a:t>
            </a:r>
          </a:p>
          <a:p>
            <a:endParaRPr lang="es-CO" dirty="0"/>
          </a:p>
          <a:p>
            <a:r>
              <a:rPr lang="es-CO" dirty="0" smtClean="0"/>
              <a:t>Fundación Universitaria Luis Amigó</a:t>
            </a:r>
          </a:p>
          <a:p>
            <a:r>
              <a:rPr lang="es-CO" dirty="0" smtClean="0"/>
              <a:t>Comunicación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34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7641" r="40735" b="17692"/>
          <a:stretch/>
        </p:blipFill>
        <p:spPr bwMode="auto">
          <a:xfrm>
            <a:off x="868167" y="997961"/>
            <a:ext cx="3947012" cy="549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entury" pitchFamily="18" charset="0"/>
              </a:rPr>
              <a:t>PRIMER NIVEL:</a:t>
            </a:r>
          </a:p>
          <a:p>
            <a:pPr algn="ctr"/>
            <a:r>
              <a:rPr lang="es-CO" b="1" dirty="0" smtClean="0">
                <a:latin typeface="Century" pitchFamily="18" charset="0"/>
              </a:rPr>
              <a:t>TEXTO LINEAL COLOCADO EN UNA MISMA PÁGINA WEB</a:t>
            </a:r>
            <a:endParaRPr lang="es-CO" b="1" dirty="0">
              <a:latin typeface="Century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1550685"/>
            <a:ext cx="27930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En el Periódico Habitante 7, de la Comuna 7 de Medellín, Robledo, podemos encontrar el primer nivel, podemos observar la utilización del texto en una misma página web; sin </a:t>
            </a:r>
            <a:r>
              <a:rPr lang="es-CO" sz="1600" dirty="0" err="1" smtClean="0"/>
              <a:t>intertítulos</a:t>
            </a:r>
            <a:r>
              <a:rPr lang="es-CO" sz="1600" dirty="0" smtClean="0"/>
              <a:t> ni enlaces en los que la noticia se pueda seguir desarrollando.</a:t>
            </a:r>
          </a:p>
          <a:p>
            <a:endParaRPr lang="es-CO" sz="1600" dirty="0"/>
          </a:p>
          <a:p>
            <a:r>
              <a:rPr lang="es-CO" sz="1600" dirty="0" smtClean="0"/>
              <a:t>Ofrece una linealidad en noticia, en el cual se ofrece la información en un mismo bloque de información.</a:t>
            </a:r>
          </a:p>
          <a:p>
            <a:endParaRPr lang="es-CO" sz="1600" dirty="0"/>
          </a:p>
          <a:p>
            <a:r>
              <a:rPr lang="es-CO" sz="1600" dirty="0" smtClean="0"/>
              <a:t>Hay una jerarquización que corresponde a la utilización clásica de la pirámide invertida.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6571874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</a:t>
            </a:r>
            <a:r>
              <a:rPr lang="es-CO" sz="1200" dirty="0" smtClean="0">
                <a:hlinkClick r:id="rId3"/>
              </a:rPr>
              <a:t>http://www.habitante7.com/index.php/historias/172-atardecer.html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8330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33265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entury" pitchFamily="18" charset="0"/>
              </a:rPr>
              <a:t>SEGUNDO NIVEL:</a:t>
            </a:r>
          </a:p>
          <a:p>
            <a:pPr algn="ctr"/>
            <a:r>
              <a:rPr lang="es-CO" b="1" dirty="0" smtClean="0">
                <a:latin typeface="Century" pitchFamily="18" charset="0"/>
              </a:rPr>
              <a:t>TEXTO LINEAL DIVIDIDO TEMÁTICAMENTE EN LA MISMA PÁGINA WEB</a:t>
            </a:r>
            <a:endParaRPr lang="es-CO" b="1" dirty="0">
              <a:latin typeface="Century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67943" y="6372798"/>
            <a:ext cx="510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/>
              <a:t>Fuente: </a:t>
            </a:r>
            <a:r>
              <a:rPr lang="es-CO" sz="800" dirty="0" smtClean="0">
                <a:hlinkClick r:id="rId2"/>
              </a:rPr>
              <a:t>http://www.elcolombiano.com/BancoConocimiento/P/paro_agrario_panorma_nacional_de_la_movilizacion_en_su_decimo_dia/paro_agrario_panorma_nacional_de_la_movilizacion_en_su_decimo_dia.asp</a:t>
            </a:r>
            <a:endParaRPr lang="es-CO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2" t="12838" r="45423" b="26718"/>
          <a:stretch/>
        </p:blipFill>
        <p:spPr bwMode="auto">
          <a:xfrm>
            <a:off x="467544" y="1207477"/>
            <a:ext cx="3456384" cy="56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129825" y="4419455"/>
            <a:ext cx="4325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89066" y="6093296"/>
            <a:ext cx="4325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29825" y="5301208"/>
            <a:ext cx="4325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06950" y="1556792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periódico El Colombiano presenta una noticia acerca del paro nacional que ocurre actualmente en Colombia. </a:t>
            </a:r>
          </a:p>
          <a:p>
            <a:r>
              <a:rPr lang="es-CO" dirty="0" smtClean="0"/>
              <a:t>Desde la redacción, parten con una introducción que actualiza noticiosamente la información del suceso en miras nacionales; luego contextualiza lo que ocurren en varias ciudades como La Calera, Facatativá y Medellín; lo que le permite al usuario desplazarse  fácilmente, al elegir el orden o lo que le sea pertinente leer por su interés al escanear el texto por medio de los </a:t>
            </a:r>
            <a:r>
              <a:rPr lang="es-CO" dirty="0" err="1" smtClean="0"/>
              <a:t>intertítulos</a:t>
            </a:r>
            <a:r>
              <a:rPr lang="es-CO" dirty="0" smtClean="0"/>
              <a:t>, rompiendo la uniformidad del texto.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6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3326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entury" pitchFamily="18" charset="0"/>
              </a:rPr>
              <a:t>TERCER NIVEL:</a:t>
            </a:r>
          </a:p>
          <a:p>
            <a:pPr algn="ctr"/>
            <a:r>
              <a:rPr lang="es-CO" b="1" dirty="0" smtClean="0">
                <a:latin typeface="Century" pitchFamily="18" charset="0"/>
              </a:rPr>
              <a:t>TEXTO LINEAL DIVIDIDO EN SUBTEMAS QUE APARECEN EN DIFERENTES PÁGINAS WEB</a:t>
            </a:r>
            <a:endParaRPr lang="es-CO" b="1" dirty="0">
              <a:latin typeface="Century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59473" y="1828978"/>
            <a:ext cx="27930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El Washington Post presenta una noticia acerca de </a:t>
            </a:r>
            <a:r>
              <a:rPr lang="es-CO" sz="1600" dirty="0" err="1" smtClean="0"/>
              <a:t>inflitraciones</a:t>
            </a:r>
            <a:r>
              <a:rPr lang="es-CO" sz="1600" dirty="0" smtClean="0"/>
              <a:t> en el </a:t>
            </a:r>
            <a:r>
              <a:rPr lang="es-CO" sz="1600" dirty="0" err="1" smtClean="0"/>
              <a:t>Twitter</a:t>
            </a:r>
            <a:r>
              <a:rPr lang="es-CO" sz="1600" dirty="0" smtClean="0"/>
              <a:t> del New York Times.</a:t>
            </a:r>
          </a:p>
          <a:p>
            <a:endParaRPr lang="es-CO" sz="1600" dirty="0"/>
          </a:p>
          <a:p>
            <a:r>
              <a:rPr lang="es-CO" sz="1600" dirty="0" smtClean="0"/>
              <a:t>Se presenta la </a:t>
            </a:r>
            <a:r>
              <a:rPr lang="es-CO" sz="1600" dirty="0" err="1" smtClean="0"/>
              <a:t>hipertextualidad</a:t>
            </a:r>
            <a:r>
              <a:rPr lang="es-CO" sz="1600" dirty="0" smtClean="0"/>
              <a:t> porque en la página de inicio (1) se da una información breve acerca de la noticia, la cual lleva al cuerpo de la noticia desarrollada (2) y ésta a su vez, enlaza una información adicional (3) independiente que a su vez, enlaza un elemento para la definición de un concepto.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2" t="8257" r="43660" b="19129"/>
          <a:stretch/>
        </p:blipFill>
        <p:spPr bwMode="auto">
          <a:xfrm>
            <a:off x="467544" y="2421905"/>
            <a:ext cx="2300990" cy="41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7641" r="47700" b="17897"/>
          <a:stretch/>
        </p:blipFill>
        <p:spPr bwMode="auto">
          <a:xfrm>
            <a:off x="5811033" y="1389387"/>
            <a:ext cx="1647219" cy="515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9" t="51838" r="43068" b="24081"/>
          <a:stretch/>
        </p:blipFill>
        <p:spPr bwMode="auto">
          <a:xfrm>
            <a:off x="7313120" y="4027939"/>
            <a:ext cx="1744205" cy="1295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323528" y="5877272"/>
            <a:ext cx="1224136" cy="83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6808136" y="6113788"/>
            <a:ext cx="6501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10 Conector recto de flecha"/>
          <p:cNvCxnSpPr>
            <a:stCxn id="9" idx="7"/>
          </p:cNvCxnSpPr>
          <p:nvPr/>
        </p:nvCxnSpPr>
        <p:spPr>
          <a:xfrm flipV="1">
            <a:off x="7363045" y="4869740"/>
            <a:ext cx="1143805" cy="1286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215516" y="1916832"/>
            <a:ext cx="6120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Elipse"/>
          <p:cNvSpPr/>
          <p:nvPr/>
        </p:nvSpPr>
        <p:spPr>
          <a:xfrm>
            <a:off x="7228454" y="1389387"/>
            <a:ext cx="6120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1991018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</a:rPr>
              <a:t>1</a:t>
            </a:r>
            <a:endParaRPr lang="es-CO" sz="22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329363" y="1461975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</a:rPr>
              <a:t>2</a:t>
            </a:r>
            <a:endParaRPr lang="es-CO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3" t="8378" r="46374" b="15514"/>
          <a:stretch/>
        </p:blipFill>
        <p:spPr bwMode="auto">
          <a:xfrm>
            <a:off x="8880" y="757991"/>
            <a:ext cx="2762920" cy="59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2356460" y="727158"/>
            <a:ext cx="6120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464472" y="826739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</a:rPr>
              <a:t>3</a:t>
            </a:r>
            <a:endParaRPr lang="es-CO" sz="2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 r="18769" b="32256"/>
          <a:stretch/>
        </p:blipFill>
        <p:spPr bwMode="auto">
          <a:xfrm>
            <a:off x="2986748" y="386175"/>
            <a:ext cx="6012160" cy="24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8368620" y="250675"/>
            <a:ext cx="6120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8476632" y="350256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</a:rPr>
              <a:t>4</a:t>
            </a:r>
            <a:endParaRPr lang="es-CO" sz="22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62494" y="6027003"/>
            <a:ext cx="648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/>
              <a:t>Fuentes: </a:t>
            </a:r>
            <a:r>
              <a:rPr lang="es-CO" sz="800" dirty="0" smtClean="0">
                <a:hlinkClick r:id="rId4"/>
              </a:rPr>
              <a:t>http://www.washingtonpost.com/</a:t>
            </a:r>
            <a:endParaRPr lang="es-CO" sz="800" dirty="0" smtClean="0"/>
          </a:p>
          <a:p>
            <a:pPr algn="r"/>
            <a:r>
              <a:rPr lang="es-CO" sz="800" dirty="0" smtClean="0">
                <a:hlinkClick r:id="rId5"/>
              </a:rPr>
              <a:t>http://www.washingtonpost.com/business/technology/new-york-times-twitter-sites-still-having-problems-following-attack/2013/08/28/3709c2e8-0fd9-11e3-8cdd-bcdc09410972_story.html?hpid=z3</a:t>
            </a:r>
            <a:endParaRPr lang="es-CO" sz="800" dirty="0" smtClean="0"/>
          </a:p>
          <a:p>
            <a:pPr algn="r"/>
            <a:r>
              <a:rPr lang="es-CO" sz="800" dirty="0" smtClean="0">
                <a:hlinkClick r:id="rId6"/>
              </a:rPr>
              <a:t>http://www.washingtonpost.com/blogs/the-switch/wp/2013/08/27/the-new-york-times-web-site-was-taken-down-by-dns-hijacking-heres-what-that-means/</a:t>
            </a:r>
            <a:endParaRPr lang="es-CO" sz="800" dirty="0" smtClean="0"/>
          </a:p>
          <a:p>
            <a:pPr algn="r"/>
            <a:r>
              <a:rPr lang="es-CO" sz="800" dirty="0" smtClean="0">
                <a:hlinkClick r:id="rId7"/>
              </a:rPr>
              <a:t>http://en.wikipedia.org/wiki/Domain_Name_System</a:t>
            </a:r>
            <a:endParaRPr lang="es-CO" sz="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73696" y="3356992"/>
            <a:ext cx="457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Podemos observar cómo el hipertexto divide la información en segmentos que son coherentes, en la medida en que cada uno concierta  un tema o tópico específico.</a:t>
            </a:r>
          </a:p>
          <a:p>
            <a:endParaRPr lang="es-CO" dirty="0"/>
          </a:p>
          <a:p>
            <a:r>
              <a:rPr lang="es-CO" dirty="0" smtClean="0"/>
              <a:t>La división temática es clara, sin olvidarse al momento de la edición, de correlacionar muy bien la información.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96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</TotalTime>
  <Words>389</Words>
  <Application>Microsoft Office PowerPoint</Application>
  <PresentationFormat>Presentación en pantalla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Ejecutivo</vt:lpstr>
      <vt:lpstr>Niveles de utilización de la estructura de la Pirámide Invertida.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17</dc:creator>
  <cp:lastModifiedBy>17</cp:lastModifiedBy>
  <cp:revision>10</cp:revision>
  <dcterms:created xsi:type="dcterms:W3CDTF">2013-08-28T16:06:45Z</dcterms:created>
  <dcterms:modified xsi:type="dcterms:W3CDTF">2013-08-28T17:42:58Z</dcterms:modified>
</cp:coreProperties>
</file>